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8"/>
  </p:handoutMasterIdLst>
  <p:sldIdLst>
    <p:sldId id="256" r:id="rId2"/>
    <p:sldId id="275" r:id="rId3"/>
    <p:sldId id="281" r:id="rId4"/>
    <p:sldId id="274" r:id="rId5"/>
    <p:sldId id="278" r:id="rId6"/>
    <p:sldId id="262" r:id="rId7"/>
    <p:sldId id="263" r:id="rId8"/>
    <p:sldId id="267" r:id="rId9"/>
    <p:sldId id="265" r:id="rId10"/>
    <p:sldId id="266" r:id="rId11"/>
    <p:sldId id="264" r:id="rId12"/>
    <p:sldId id="260" r:id="rId13"/>
    <p:sldId id="279" r:id="rId14"/>
    <p:sldId id="280" r:id="rId15"/>
    <p:sldId id="261" r:id="rId16"/>
    <p:sldId id="276" r:id="rId1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41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282" cy="501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1343" y="0"/>
            <a:ext cx="2985282" cy="501725"/>
          </a:xfrm>
          <a:prstGeom prst="rect">
            <a:avLst/>
          </a:prstGeom>
        </p:spPr>
        <p:txBody>
          <a:bodyPr vert="horz" lIns="91440" tIns="45720" rIns="91440" bIns="45720" rtlCol="0"/>
          <a:lstStyle>
            <a:lvl1pPr algn="r">
              <a:defRPr sz="1200"/>
            </a:lvl1pPr>
          </a:lstStyle>
          <a:p>
            <a:fld id="{3F6E0197-BC85-4BD5-B19E-9EB1A2421274}" type="datetimeFigureOut">
              <a:rPr lang="en-US" smtClean="0"/>
              <a:pPr/>
              <a:t>2/3/2020</a:t>
            </a:fld>
            <a:endParaRPr lang="en-US"/>
          </a:p>
        </p:txBody>
      </p:sp>
      <p:sp>
        <p:nvSpPr>
          <p:cNvPr id="4" name="Footer Placeholder 3"/>
          <p:cNvSpPr>
            <a:spLocks noGrp="1"/>
          </p:cNvSpPr>
          <p:nvPr>
            <p:ph type="ftr" sz="quarter" idx="2"/>
          </p:nvPr>
        </p:nvSpPr>
        <p:spPr>
          <a:xfrm>
            <a:off x="0" y="9516803"/>
            <a:ext cx="2985282" cy="501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1343" y="9516803"/>
            <a:ext cx="2985282" cy="501725"/>
          </a:xfrm>
          <a:prstGeom prst="rect">
            <a:avLst/>
          </a:prstGeom>
        </p:spPr>
        <p:txBody>
          <a:bodyPr vert="horz" lIns="91440" tIns="45720" rIns="91440" bIns="45720" rtlCol="0" anchor="b"/>
          <a:lstStyle>
            <a:lvl1pPr algn="r">
              <a:defRPr sz="1200"/>
            </a:lvl1pPr>
          </a:lstStyle>
          <a:p>
            <a:fld id="{33002634-22DF-43B0-A218-2ED0520862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2/3/2020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mailto:reazakter78@gmail.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asianpestcontrolbd@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866" r="8943"/>
          <a:stretch/>
        </p:blipFill>
        <p:spPr>
          <a:xfrm>
            <a:off x="1367708" y="2822864"/>
            <a:ext cx="7014292" cy="380653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33400"/>
            <a:ext cx="741298" cy="1037818"/>
          </a:xfrm>
          <a:prstGeom prst="rect">
            <a:avLst/>
          </a:prstGeom>
        </p:spPr>
      </p:pic>
      <p:sp>
        <p:nvSpPr>
          <p:cNvPr id="9" name="TextBox 8"/>
          <p:cNvSpPr txBox="1"/>
          <p:nvPr/>
        </p:nvSpPr>
        <p:spPr>
          <a:xfrm>
            <a:off x="2362280" y="698366"/>
            <a:ext cx="6276334" cy="707886"/>
          </a:xfrm>
          <a:prstGeom prst="rect">
            <a:avLst/>
          </a:prstGeom>
          <a:noFill/>
        </p:spPr>
        <p:txBody>
          <a:bodyPr wrap="none" rtlCol="0">
            <a:spAutoFit/>
          </a:bodyPr>
          <a:lstStyle/>
          <a:p>
            <a:r>
              <a:rPr lang="en-US" sz="4000" b="1" dirty="0" smtClean="0">
                <a:solidFill>
                  <a:srgbClr val="00B050"/>
                </a:solidFill>
              </a:rPr>
              <a:t>ASIAN PEST CONTROL</a:t>
            </a:r>
            <a:endParaRPr lang="en-US" sz="4000" b="1" dirty="0">
              <a:solidFill>
                <a:srgbClr val="00B05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d-bug-003.png"/>
          <p:cNvPicPr>
            <a:picLocks noChangeAspect="1"/>
          </p:cNvPicPr>
          <p:nvPr/>
        </p:nvPicPr>
        <p:blipFill>
          <a:blip r:embed="rId2" cstate="print"/>
          <a:srcRect l="5333" r="9333"/>
          <a:stretch>
            <a:fillRect/>
          </a:stretch>
        </p:blipFill>
        <p:spPr>
          <a:xfrm>
            <a:off x="1524000" y="914400"/>
            <a:ext cx="6858000" cy="4114800"/>
          </a:xfrm>
          <a:prstGeom prst="rect">
            <a:avLst/>
          </a:prstGeom>
          <a:ln w="38100" cap="sq">
            <a:solidFill>
              <a:srgbClr val="000000"/>
            </a:solidFill>
            <a:prstDash val="solid"/>
            <a:miter lim="800000"/>
          </a:ln>
          <a:effectLst/>
        </p:spPr>
      </p:pic>
      <p:sp>
        <p:nvSpPr>
          <p:cNvPr id="6" name="Title 5"/>
          <p:cNvSpPr txBox="1">
            <a:spLocks/>
          </p:cNvSpPr>
          <p:nvPr/>
        </p:nvSpPr>
        <p:spPr>
          <a:xfrm>
            <a:off x="1496290" y="5119250"/>
            <a:ext cx="6934199"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Bed bug control by spraying  &amp; Hot moisture at Train, Ship, Hotel, Motel, House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8.jpeg.png"/>
          <p:cNvPicPr>
            <a:picLocks noChangeAspect="1"/>
          </p:cNvPicPr>
          <p:nvPr/>
        </p:nvPicPr>
        <p:blipFill>
          <a:blip r:embed="rId2" cstate="print"/>
          <a:srcRect l="7550" t="3108" r="3562" b="11111"/>
          <a:stretch>
            <a:fillRect/>
          </a:stretch>
        </p:blipFill>
        <p:spPr>
          <a:xfrm>
            <a:off x="1447800" y="914400"/>
            <a:ext cx="6858000" cy="4206240"/>
          </a:xfrm>
          <a:prstGeom prst="rect">
            <a:avLst/>
          </a:prstGeom>
          <a:ln>
            <a:noFill/>
          </a:ln>
          <a:effectLst/>
        </p:spPr>
      </p:pic>
      <p:sp>
        <p:nvSpPr>
          <p:cNvPr id="4" name="Title 5"/>
          <p:cNvSpPr txBox="1">
            <a:spLocks/>
          </p:cNvSpPr>
          <p:nvPr/>
        </p:nvSpPr>
        <p:spPr>
          <a:xfrm>
            <a:off x="1454725" y="5153890"/>
            <a:ext cx="6851075"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Termite control by: Residual Spraying (Drilling, Injection, Trenching at pre-construction</a:t>
            </a:r>
            <a:r>
              <a:rPr kumimoji="0" lang="en-US" sz="1600" b="1" i="0" u="none" strike="noStrike" kern="1200" cap="none" spc="0" normalizeH="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 &amp; post construction of building, wooden frame etc</a:t>
            </a: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357312" y="5129208"/>
            <a:ext cx="7224712" cy="35719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Adult Mosquitoes Control by Fogging at out side of Hotel, House,</a:t>
            </a:r>
            <a:r>
              <a:rPr kumimoji="0" lang="en-US" sz="1600" b="1" i="0" u="none" strike="noStrike" kern="1200" cap="none" spc="0" normalizeH="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 Garden etc</a:t>
            </a: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5" name="Picture 4" descr="Fogging-001.jpg"/>
          <p:cNvPicPr>
            <a:picLocks noChangeAspect="1"/>
          </p:cNvPicPr>
          <p:nvPr/>
        </p:nvPicPr>
        <p:blipFill>
          <a:blip r:embed="rId2" cstate="print"/>
          <a:srcRect l="35000"/>
          <a:stretch>
            <a:fillRect/>
          </a:stretch>
        </p:blipFill>
        <p:spPr>
          <a:xfrm>
            <a:off x="1392383" y="914400"/>
            <a:ext cx="7142017" cy="4114800"/>
          </a:xfrm>
          <a:prstGeom prst="rect">
            <a:avLst/>
          </a:prstGeom>
          <a:ln w="38100" cap="sq">
            <a:solidFill>
              <a:srgbClr val="000000"/>
            </a:solidFill>
            <a:prstDash val="solid"/>
            <a:miter lim="800000"/>
          </a:ln>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309255" y="5198483"/>
            <a:ext cx="7258914" cy="364117"/>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effectLst>
                  <a:outerShdw blurRad="50000" dist="30000" dir="5400000" algn="tl" rotWithShape="0">
                    <a:srgbClr val="000000">
                      <a:alpha val="30000"/>
                    </a:srgbClr>
                  </a:outerShdw>
                </a:effectLst>
                <a:latin typeface="Times New Roman" pitchFamily="18" charset="0"/>
                <a:cs typeface="Times New Roman" pitchFamily="18" charset="0"/>
              </a:rPr>
              <a:t>Gel Placement for Cockroaches at Hotel, House, Factories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6" name="Picture 5" descr="Gel Apply-001.jpg"/>
          <p:cNvPicPr>
            <a:picLocks noChangeAspect="1"/>
          </p:cNvPicPr>
          <p:nvPr/>
        </p:nvPicPr>
        <p:blipFill>
          <a:blip r:embed="rId2" cstate="print"/>
          <a:stretch>
            <a:fillRect/>
          </a:stretch>
        </p:blipFill>
        <p:spPr>
          <a:xfrm>
            <a:off x="1309260" y="914400"/>
            <a:ext cx="3429000" cy="4191000"/>
          </a:xfrm>
          <a:prstGeom prst="rect">
            <a:avLst/>
          </a:prstGeom>
          <a:ln w="38100" cap="sq">
            <a:solidFill>
              <a:srgbClr val="000000"/>
            </a:solidFill>
            <a:prstDash val="solid"/>
            <a:miter lim="800000"/>
          </a:ln>
          <a:effectLst/>
        </p:spPr>
      </p:pic>
      <p:pic>
        <p:nvPicPr>
          <p:cNvPr id="7" name="Picture 6" descr="images.jpg"/>
          <p:cNvPicPr>
            <a:picLocks noChangeAspect="1"/>
          </p:cNvPicPr>
          <p:nvPr/>
        </p:nvPicPr>
        <p:blipFill>
          <a:blip r:embed="rId3" cstate="print"/>
          <a:stretch>
            <a:fillRect/>
          </a:stretch>
        </p:blipFill>
        <p:spPr>
          <a:xfrm>
            <a:off x="4876800" y="914400"/>
            <a:ext cx="3662706" cy="4191000"/>
          </a:xfrm>
          <a:prstGeom prst="rect">
            <a:avLst/>
          </a:prstGeom>
          <a:ln w="38100" cap="sq">
            <a:solidFill>
              <a:srgbClr val="000000"/>
            </a:solidFill>
            <a:prstDash val="solid"/>
            <a:miter lim="800000"/>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79420" y="457200"/>
            <a:ext cx="6573980" cy="5562600"/>
            <a:chOff x="1579420" y="457200"/>
            <a:chExt cx="6573980" cy="5562600"/>
          </a:xfrm>
        </p:grpSpPr>
        <p:pic>
          <p:nvPicPr>
            <p:cNvPr id="2" name="Picture 1" descr="Spraying-001.jpg"/>
            <p:cNvPicPr>
              <a:picLocks noChangeAspect="1"/>
            </p:cNvPicPr>
            <p:nvPr/>
          </p:nvPicPr>
          <p:blipFill>
            <a:blip r:embed="rId2" cstate="print"/>
            <a:srcRect l="16483"/>
            <a:stretch>
              <a:fillRect/>
            </a:stretch>
          </p:blipFill>
          <p:spPr>
            <a:xfrm>
              <a:off x="1600199" y="3061855"/>
              <a:ext cx="3200400" cy="2468880"/>
            </a:xfrm>
            <a:prstGeom prst="rect">
              <a:avLst/>
            </a:prstGeom>
            <a:ln w="38100" cap="sq">
              <a:solidFill>
                <a:srgbClr val="000000"/>
              </a:solidFill>
              <a:prstDash val="solid"/>
              <a:miter lim="800000"/>
            </a:ln>
            <a:effectLst/>
          </p:spPr>
        </p:pic>
        <p:pic>
          <p:nvPicPr>
            <p:cNvPr id="4" name="Picture 3" descr="Spraying-003.jpg"/>
            <p:cNvPicPr>
              <a:picLocks noChangeAspect="1"/>
            </p:cNvPicPr>
            <p:nvPr/>
          </p:nvPicPr>
          <p:blipFill>
            <a:blip r:embed="rId3" cstate="print"/>
            <a:srcRect l="17107"/>
            <a:stretch>
              <a:fillRect/>
            </a:stretch>
          </p:blipFill>
          <p:spPr>
            <a:xfrm>
              <a:off x="4952999" y="457200"/>
              <a:ext cx="3124200" cy="2468880"/>
            </a:xfrm>
            <a:prstGeom prst="rect">
              <a:avLst/>
            </a:prstGeom>
            <a:ln w="38100" cap="sq">
              <a:solidFill>
                <a:srgbClr val="000000"/>
              </a:solidFill>
              <a:prstDash val="solid"/>
              <a:miter lim="800000"/>
            </a:ln>
            <a:effectLst/>
          </p:spPr>
        </p:pic>
        <p:pic>
          <p:nvPicPr>
            <p:cNvPr id="5" name="Picture 4" descr="Spraying-004.jpg"/>
            <p:cNvPicPr>
              <a:picLocks noChangeAspect="1"/>
            </p:cNvPicPr>
            <p:nvPr/>
          </p:nvPicPr>
          <p:blipFill>
            <a:blip r:embed="rId4" cstate="print"/>
            <a:srcRect l="9615" r="9615" b="15385"/>
            <a:stretch>
              <a:fillRect/>
            </a:stretch>
          </p:blipFill>
          <p:spPr>
            <a:xfrm>
              <a:off x="4953000" y="3075710"/>
              <a:ext cx="3124199" cy="2468880"/>
            </a:xfrm>
            <a:prstGeom prst="rect">
              <a:avLst/>
            </a:prstGeom>
            <a:ln w="38100" cap="sq">
              <a:solidFill>
                <a:srgbClr val="000000"/>
              </a:solidFill>
              <a:prstDash val="solid"/>
              <a:miter lim="800000"/>
            </a:ln>
            <a:effectLst/>
          </p:spPr>
        </p:pic>
        <p:pic>
          <p:nvPicPr>
            <p:cNvPr id="6" name="Picture 5" descr="Spraying-005.jpg"/>
            <p:cNvPicPr>
              <a:picLocks noChangeAspect="1"/>
            </p:cNvPicPr>
            <p:nvPr/>
          </p:nvPicPr>
          <p:blipFill>
            <a:blip r:embed="rId5" cstate="print"/>
            <a:srcRect l="16772" r="35728"/>
            <a:stretch>
              <a:fillRect/>
            </a:stretch>
          </p:blipFill>
          <p:spPr>
            <a:xfrm>
              <a:off x="1593274" y="457200"/>
              <a:ext cx="3200400" cy="2470484"/>
            </a:xfrm>
            <a:prstGeom prst="rect">
              <a:avLst/>
            </a:prstGeom>
            <a:ln w="38100" cap="sq">
              <a:solidFill>
                <a:srgbClr val="000000"/>
              </a:solidFill>
              <a:prstDash val="solid"/>
              <a:miter lim="800000"/>
            </a:ln>
            <a:effectLst/>
          </p:spPr>
        </p:pic>
        <p:sp>
          <p:nvSpPr>
            <p:cNvPr id="7" name="Title 5"/>
            <p:cNvSpPr txBox="1">
              <a:spLocks/>
            </p:cNvSpPr>
            <p:nvPr/>
          </p:nvSpPr>
          <p:spPr>
            <a:xfrm>
              <a:off x="1579420" y="5634903"/>
              <a:ext cx="6573980" cy="384897"/>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effectLst>
                    <a:outerShdw blurRad="50000" dist="30000" dir="5400000" algn="tl" rotWithShape="0">
                      <a:srgbClr val="000000">
                        <a:alpha val="30000"/>
                      </a:srgbClr>
                    </a:outerShdw>
                  </a:effectLst>
                  <a:latin typeface="Times New Roman" pitchFamily="18" charset="0"/>
                  <a:cs typeface="Times New Roman" pitchFamily="18" charset="0"/>
                </a:rPr>
                <a:t>Residual Spraying at Warehouse, out side and inside of Hotel &amp; Houses.</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9.jpeg.png"/>
          <p:cNvPicPr>
            <a:picLocks noChangeAspect="1"/>
          </p:cNvPicPr>
          <p:nvPr/>
        </p:nvPicPr>
        <p:blipFill>
          <a:blip r:embed="rId2" cstate="print"/>
          <a:srcRect l="1667" t="2143" r="1671"/>
          <a:stretch>
            <a:fillRect/>
          </a:stretch>
        </p:blipFill>
        <p:spPr>
          <a:xfrm>
            <a:off x="1295406" y="990600"/>
            <a:ext cx="7315194" cy="50292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219200"/>
            <a:ext cx="639310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atin typeface="Constantia" pitchFamily="18" charset="0"/>
              </a:rPr>
              <a:t>HONORED CLIENT LIST OF </a:t>
            </a:r>
          </a:p>
          <a:p>
            <a:pPr algn="ctr"/>
            <a:r>
              <a:rPr lang="en-US" sz="3200" b="1" dirty="0" smtClean="0">
                <a:latin typeface="Constantia" pitchFamily="18" charset="0"/>
              </a:rPr>
              <a:t>ASIAN PEST CONTROL</a:t>
            </a:r>
            <a:endParaRPr lang="en-US" sz="3200" b="1" dirty="0">
              <a:latin typeface="Constantia" pitchFamily="18" charset="0"/>
            </a:endParaRPr>
          </a:p>
        </p:txBody>
      </p:sp>
      <p:sp>
        <p:nvSpPr>
          <p:cNvPr id="4" name="TextBox 3"/>
          <p:cNvSpPr txBox="1"/>
          <p:nvPr/>
        </p:nvSpPr>
        <p:spPr>
          <a:xfrm>
            <a:off x="2209031" y="2992583"/>
            <a:ext cx="5785042"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01. Ceylon </a:t>
            </a:r>
            <a:r>
              <a:rPr lang="en-US" sz="3200" b="1" dirty="0" smtClean="0">
                <a:latin typeface="Times New Roman" pitchFamily="18" charset="0"/>
                <a:cs typeface="Times New Roman" pitchFamily="18" charset="0"/>
              </a:rPr>
              <a:t>Biscuits Ltd.                   </a:t>
            </a:r>
            <a:endParaRPr lang="en-US" sz="3200"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02</a:t>
            </a:r>
            <a:r>
              <a:rPr lang="en-US" sz="3200" b="1" dirty="0">
                <a:latin typeface="Times New Roman" pitchFamily="18" charset="0"/>
                <a:cs typeface="Times New Roman" pitchFamily="18" charset="0"/>
              </a:rPr>
              <a:t>. Crossline </a:t>
            </a:r>
            <a:r>
              <a:rPr lang="en-US" sz="3200" b="1" dirty="0" smtClean="0">
                <a:latin typeface="Times New Roman" pitchFamily="18" charset="0"/>
                <a:cs typeface="Times New Roman" pitchFamily="18" charset="0"/>
              </a:rPr>
              <a:t>Bangladesh. </a:t>
            </a:r>
          </a:p>
          <a:p>
            <a:r>
              <a:rPr lang="en-US" sz="3200" b="1" dirty="0" smtClean="0">
                <a:latin typeface="Times New Roman" pitchFamily="18" charset="0"/>
                <a:cs typeface="Times New Roman" pitchFamily="18" charset="0"/>
              </a:rPr>
              <a:t>03. Cross Prod Bangladesh Ltd.</a:t>
            </a:r>
          </a:p>
          <a:p>
            <a:r>
              <a:rPr lang="en-US" sz="3200" b="1" dirty="0" smtClean="0">
                <a:latin typeface="Times New Roman" pitchFamily="18" charset="0"/>
                <a:cs typeface="Times New Roman" pitchFamily="18" charset="0"/>
              </a:rPr>
              <a:t>04. </a:t>
            </a:r>
            <a:r>
              <a:rPr lang="en-US" sz="3200" b="1" dirty="0" smtClean="0">
                <a:latin typeface="Times New Roman" pitchFamily="18" charset="0"/>
                <a:cs typeface="Times New Roman" pitchFamily="18" charset="0"/>
              </a:rPr>
              <a:t>Secret Recipe.</a:t>
            </a:r>
            <a:endParaRPr lang="en-US" sz="3600" b="1" dirty="0" smtClean="0">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87244" y="388582"/>
            <a:ext cx="6594755"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err="1" smtClean="0">
                <a:ln>
                  <a:noFill/>
                </a:ln>
                <a:solidFill>
                  <a:srgbClr val="00B050"/>
                </a:solidFill>
                <a:effectLst/>
                <a:latin typeface="Algerian" pitchFamily="82" charset="0"/>
                <a:ea typeface="Calibri" pitchFamily="34" charset="0"/>
                <a:cs typeface="Vrinda" pitchFamily="34" charset="0"/>
              </a:rPr>
              <a:t>asian</a:t>
            </a:r>
            <a:r>
              <a:rPr kumimoji="0" lang="en-US" sz="2600" b="0" i="0" u="none" strike="noStrike" cap="none" normalizeH="0" baseline="0" dirty="0" smtClean="0">
                <a:ln>
                  <a:noFill/>
                </a:ln>
                <a:solidFill>
                  <a:srgbClr val="00B050"/>
                </a:solidFill>
                <a:effectLst/>
                <a:latin typeface="Algerian" pitchFamily="82" charset="0"/>
                <a:ea typeface="Calibri" pitchFamily="34" charset="0"/>
                <a:cs typeface="Vrinda" pitchFamily="34" charset="0"/>
              </a:rPr>
              <a:t> </a:t>
            </a:r>
            <a:r>
              <a:rPr kumimoji="0" lang="en-US" sz="2600" b="0" i="0" u="none" strike="noStrike" cap="none" normalizeH="0" baseline="0" dirty="0" smtClean="0">
                <a:ln>
                  <a:noFill/>
                </a:ln>
                <a:solidFill>
                  <a:srgbClr val="00B050"/>
                </a:solidFill>
                <a:effectLst/>
                <a:latin typeface="Algerian" pitchFamily="82" charset="0"/>
                <a:ea typeface="Calibri" pitchFamily="34" charset="0"/>
                <a:cs typeface="Vrinda" pitchFamily="34" charset="0"/>
              </a:rPr>
              <a:t>PEST CONTROL </a:t>
            </a:r>
            <a:endParaRPr kumimoji="0" lang="en-US" sz="2600" b="0" i="0" u="none" strike="noStrike" cap="none" normalizeH="0" baseline="0" dirty="0" smtClean="0">
              <a:ln>
                <a:noFill/>
              </a:ln>
              <a:solidFill>
                <a:srgbClr val="00B050"/>
              </a:solidFill>
              <a:effectLst/>
              <a:latin typeface="Algerian" pitchFamily="82" charset="0"/>
              <a:ea typeface="Calibri" pitchFamily="34" charset="0"/>
              <a:cs typeface="Vrind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Algerian" pitchFamily="82" charset="0"/>
                <a:ea typeface="Calibri" pitchFamily="34" charset="0"/>
                <a:cs typeface="Vrinda" pitchFamily="34" charset="0"/>
              </a:rPr>
              <a:t>(</a:t>
            </a:r>
            <a:r>
              <a:rPr kumimoji="0" lang="en-US" sz="1400" b="0" i="0" u="none" strike="noStrike" cap="none" normalizeH="0" baseline="0" dirty="0" smtClean="0">
                <a:ln>
                  <a:noFill/>
                </a:ln>
                <a:solidFill>
                  <a:srgbClr val="002060"/>
                </a:solidFill>
                <a:effectLst/>
                <a:latin typeface="Algerian" pitchFamily="82" charset="0"/>
                <a:ea typeface="Calibri" pitchFamily="34" charset="0"/>
                <a:cs typeface="Vrinda" pitchFamily="34" charset="0"/>
              </a:rPr>
              <a:t>Public health &amp; agriculture)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410" name="Rectangle 2"/>
          <p:cNvSpPr>
            <a:spLocks noChangeArrowheads="1"/>
          </p:cNvSpPr>
          <p:nvPr/>
        </p:nvSpPr>
        <p:spPr bwMode="auto">
          <a:xfrm>
            <a:off x="1295400" y="1298883"/>
            <a:ext cx="73914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2060"/>
                </a:solidFill>
                <a:effectLst/>
                <a:latin typeface="Old English Text MT" pitchFamily="66" charset="0"/>
                <a:ea typeface="Times New Roman" pitchFamily="18" charset="0"/>
                <a:cs typeface="Vrinda" pitchFamily="34" charset="0"/>
              </a:rPr>
              <a:t>Mission Statement: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Georgia" pitchFamily="18" charset="0"/>
                <a:ea typeface="Calibri" pitchFamily="34" charset="0"/>
                <a:cs typeface="Vrinda" pitchFamily="34" charset="0"/>
              </a:rPr>
              <a:t>Our ultimate goal is to be recognized as the best </a:t>
            </a:r>
            <a:r>
              <a:rPr kumimoji="0" lang="en-US" b="0" i="1" u="none" strike="noStrike" cap="none" normalizeH="0" baseline="0" dirty="0" smtClean="0">
                <a:ln>
                  <a:noFill/>
                </a:ln>
                <a:solidFill>
                  <a:srgbClr val="002060"/>
                </a:solidFill>
                <a:effectLst/>
                <a:latin typeface="Georgia" pitchFamily="18" charset="0"/>
                <a:ea typeface="Calibri" pitchFamily="34" charset="0"/>
                <a:cs typeface="Vrinda" pitchFamily="34" charset="0"/>
              </a:rPr>
              <a:t>“Pest Control”</a:t>
            </a:r>
            <a:r>
              <a:rPr kumimoji="0" lang="en-US" b="0" i="0" u="none" strike="noStrike" cap="none" normalizeH="0" baseline="0" dirty="0" smtClean="0">
                <a:ln>
                  <a:noFill/>
                </a:ln>
                <a:solidFill>
                  <a:srgbClr val="002060"/>
                </a:solidFill>
                <a:effectLst/>
                <a:latin typeface="Georgia" pitchFamily="18" charset="0"/>
                <a:ea typeface="Calibri" pitchFamily="34" charset="0"/>
                <a:cs typeface="Vrinda" pitchFamily="34" charset="0"/>
              </a:rPr>
              <a:t> service company in our industry. Our mission is to protect you, your family and your valuable assets with highly trained pest management professionals. Our primary concern will be safety and care of all personnel and the environment during the execution of our tasks. To be a leading provider of top quality pest control service by offering professionally managed pest control technicians.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1316180" y="4241631"/>
            <a:ext cx="73914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1" fontAlgn="base" hangingPunct="1">
              <a:spcBef>
                <a:spcPct val="0"/>
              </a:spcBef>
              <a:spcAft>
                <a:spcPct val="0"/>
              </a:spcAft>
            </a:pPr>
            <a:r>
              <a:rPr lang="en-US" sz="2600" b="1" dirty="0" smtClean="0">
                <a:solidFill>
                  <a:srgbClr val="002060"/>
                </a:solidFill>
                <a:latin typeface="Old English Text MT" pitchFamily="66" charset="0"/>
                <a:ea typeface="Times New Roman" pitchFamily="18" charset="0"/>
                <a:cs typeface="Vrinda" pitchFamily="34" charset="0"/>
              </a:rPr>
              <a:t>Vision:</a:t>
            </a:r>
          </a:p>
          <a:p>
            <a:pPr algn="just" eaLnBrk="0" fontAlgn="base" hangingPunct="0">
              <a:spcBef>
                <a:spcPct val="0"/>
              </a:spcBef>
              <a:spcAft>
                <a:spcPct val="0"/>
              </a:spcAft>
            </a:pPr>
            <a:r>
              <a:rPr lang="en-US" dirty="0" smtClean="0">
                <a:solidFill>
                  <a:srgbClr val="002060"/>
                </a:solidFill>
                <a:latin typeface="Georgia" pitchFamily="18" charset="0"/>
                <a:ea typeface="Calibri" pitchFamily="34" charset="0"/>
                <a:cs typeface="Vrinda" pitchFamily="34" charset="0"/>
              </a:rPr>
              <a:t>To make quality pest control services available to all, operating with reliability, effectiveness, customer-orientation and great value for money through science and technology. </a:t>
            </a:r>
            <a:r>
              <a:rPr lang="en-US" dirty="0" smtClean="0">
                <a:solidFill>
                  <a:srgbClr val="002060"/>
                </a:solidFill>
                <a:latin typeface="Georgia" pitchFamily="18" charset="0"/>
                <a:ea typeface="Calibri" pitchFamily="34" charset="0"/>
                <a:cs typeface="Vrinda" pitchFamily="34" charset="0"/>
              </a:rPr>
              <a:t>Asian </a:t>
            </a:r>
            <a:r>
              <a:rPr lang="en-US" dirty="0" smtClean="0">
                <a:solidFill>
                  <a:srgbClr val="002060"/>
                </a:solidFill>
                <a:latin typeface="Georgia" pitchFamily="18" charset="0"/>
                <a:ea typeface="Calibri" pitchFamily="34" charset="0"/>
                <a:cs typeface="Vrinda" pitchFamily="34" charset="0"/>
              </a:rPr>
              <a:t>Pest control </a:t>
            </a:r>
            <a:r>
              <a:rPr lang="en-US" dirty="0" smtClean="0">
                <a:solidFill>
                  <a:srgbClr val="002060"/>
                </a:solidFill>
                <a:latin typeface="Georgia" pitchFamily="18" charset="0"/>
                <a:ea typeface="Calibri" pitchFamily="34" charset="0"/>
                <a:cs typeface="Vrinda" pitchFamily="34" charset="0"/>
              </a:rPr>
              <a:t>will </a:t>
            </a:r>
            <a:r>
              <a:rPr lang="en-US" dirty="0" smtClean="0">
                <a:solidFill>
                  <a:srgbClr val="002060"/>
                </a:solidFill>
                <a:latin typeface="Georgia" pitchFamily="18" charset="0"/>
                <a:ea typeface="Calibri" pitchFamily="34" charset="0"/>
                <a:cs typeface="Vrinda" pitchFamily="34" charset="0"/>
              </a:rPr>
              <a:t>be the leading pest control business with the highest level of customer service and professionalism by 2020.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2" y="76200"/>
            <a:ext cx="741298" cy="103781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02" y="105182"/>
            <a:ext cx="741298" cy="1037818"/>
          </a:xfrm>
          <a:prstGeom prst="rect">
            <a:avLst/>
          </a:prstGeom>
        </p:spPr>
      </p:pic>
      <p:sp>
        <p:nvSpPr>
          <p:cNvPr id="2" name="TextBox 1"/>
          <p:cNvSpPr txBox="1"/>
          <p:nvPr/>
        </p:nvSpPr>
        <p:spPr>
          <a:xfrm>
            <a:off x="1579932" y="838200"/>
            <a:ext cx="6884706" cy="1323439"/>
          </a:xfrm>
          <a:prstGeom prst="rect">
            <a:avLst/>
          </a:prstGeom>
          <a:noFill/>
        </p:spPr>
        <p:txBody>
          <a:bodyPr wrap="none" rtlCol="0">
            <a:spAutoFit/>
          </a:bodyPr>
          <a:lstStyle/>
          <a:p>
            <a:pPr algn="ctr"/>
            <a:r>
              <a:rPr lang="en-US" sz="3600" b="1" dirty="0" smtClean="0">
                <a:solidFill>
                  <a:schemeClr val="tx2">
                    <a:lumMod val="60000"/>
                    <a:lumOff val="40000"/>
                  </a:schemeClr>
                </a:solidFill>
              </a:rPr>
              <a:t>PROFILE OF </a:t>
            </a:r>
          </a:p>
          <a:p>
            <a:pPr algn="ctr"/>
            <a:r>
              <a:rPr lang="en-US" sz="4400" b="1" dirty="0" smtClean="0">
                <a:solidFill>
                  <a:srgbClr val="00B050"/>
                </a:solidFill>
              </a:rPr>
              <a:t>ASIAN PEST CONTROL</a:t>
            </a:r>
            <a:endParaRPr lang="en-US" sz="4400" b="1" dirty="0">
              <a:solidFill>
                <a:srgbClr val="00B050"/>
              </a:solidFill>
            </a:endParaRPr>
          </a:p>
        </p:txBody>
      </p:sp>
      <p:sp>
        <p:nvSpPr>
          <p:cNvPr id="9" name="TextBox 8"/>
          <p:cNvSpPr txBox="1"/>
          <p:nvPr/>
        </p:nvSpPr>
        <p:spPr>
          <a:xfrm>
            <a:off x="1731841" y="3124200"/>
            <a:ext cx="6580886" cy="2308324"/>
          </a:xfrm>
          <a:prstGeom prst="rect">
            <a:avLst/>
          </a:prstGeom>
          <a:noFill/>
        </p:spPr>
        <p:txBody>
          <a:bodyPr wrap="square" rtlCol="0">
            <a:spAutoFit/>
          </a:bodyPr>
          <a:lstStyle/>
          <a:p>
            <a:pPr algn="ctr"/>
            <a:r>
              <a:rPr lang="en-US" sz="2400" b="1" dirty="0" smtClean="0">
                <a:solidFill>
                  <a:srgbClr val="00B0F0"/>
                </a:solidFill>
              </a:rPr>
              <a:t>OFFICE ADDRESS:</a:t>
            </a:r>
          </a:p>
          <a:p>
            <a:pPr algn="ctr"/>
            <a:r>
              <a:rPr lang="en-US" sz="2400" dirty="0" smtClean="0">
                <a:solidFill>
                  <a:srgbClr val="7030A0"/>
                </a:solidFill>
              </a:rPr>
              <a:t>Room # 510 (4</a:t>
            </a:r>
            <a:r>
              <a:rPr lang="en-US" sz="2400" baseline="30000" dirty="0" smtClean="0">
                <a:solidFill>
                  <a:srgbClr val="7030A0"/>
                </a:solidFill>
              </a:rPr>
              <a:t>th</a:t>
            </a:r>
            <a:r>
              <a:rPr lang="en-US" sz="2400" dirty="0" smtClean="0">
                <a:solidFill>
                  <a:srgbClr val="7030A0"/>
                </a:solidFill>
              </a:rPr>
              <a:t> Floor), Ibrahim Mansion, </a:t>
            </a:r>
          </a:p>
          <a:p>
            <a:pPr algn="ctr"/>
            <a:r>
              <a:rPr lang="en-US" sz="2400" dirty="0" smtClean="0">
                <a:solidFill>
                  <a:srgbClr val="7030A0"/>
                </a:solidFill>
              </a:rPr>
              <a:t>11, </a:t>
            </a:r>
            <a:r>
              <a:rPr lang="en-US" sz="2400" dirty="0" err="1" smtClean="0">
                <a:solidFill>
                  <a:srgbClr val="7030A0"/>
                </a:solidFill>
              </a:rPr>
              <a:t>Purana</a:t>
            </a:r>
            <a:r>
              <a:rPr lang="en-US" sz="2400" dirty="0" smtClean="0">
                <a:solidFill>
                  <a:srgbClr val="7030A0"/>
                </a:solidFill>
              </a:rPr>
              <a:t> </a:t>
            </a:r>
            <a:r>
              <a:rPr lang="en-US" sz="2400" dirty="0" err="1" smtClean="0">
                <a:solidFill>
                  <a:srgbClr val="7030A0"/>
                </a:solidFill>
              </a:rPr>
              <a:t>Paltan</a:t>
            </a:r>
            <a:r>
              <a:rPr lang="en-US" sz="2400" dirty="0" smtClean="0">
                <a:solidFill>
                  <a:srgbClr val="7030A0"/>
                </a:solidFill>
              </a:rPr>
              <a:t>, Dhaka-1000.</a:t>
            </a:r>
          </a:p>
          <a:p>
            <a:pPr algn="ctr"/>
            <a:r>
              <a:rPr lang="en-US" sz="2400" dirty="0" smtClean="0">
                <a:solidFill>
                  <a:srgbClr val="7030A0"/>
                </a:solidFill>
              </a:rPr>
              <a:t>Cell: 01720- 530844, 01919-530844, 01970-530844</a:t>
            </a:r>
          </a:p>
          <a:p>
            <a:pPr algn="ctr"/>
            <a:r>
              <a:rPr lang="en-US" sz="2400" dirty="0" smtClean="0">
                <a:solidFill>
                  <a:srgbClr val="7030A0"/>
                </a:solidFill>
              </a:rPr>
              <a:t>E-mail: </a:t>
            </a:r>
            <a:r>
              <a:rPr lang="en-US" sz="2400" dirty="0" smtClean="0">
                <a:solidFill>
                  <a:srgbClr val="7030A0"/>
                </a:solidFill>
                <a:hlinkClick r:id="rId3"/>
              </a:rPr>
              <a:t>reazakter78@gmail.com</a:t>
            </a:r>
            <a:r>
              <a:rPr lang="en-US" sz="2400" dirty="0" smtClean="0">
                <a:solidFill>
                  <a:srgbClr val="7030A0"/>
                </a:solidFill>
              </a:rPr>
              <a:t>, </a:t>
            </a:r>
            <a:r>
              <a:rPr lang="en-US" sz="2400" dirty="0" smtClean="0">
                <a:solidFill>
                  <a:srgbClr val="7030A0"/>
                </a:solidFill>
                <a:hlinkClick r:id="rId4"/>
              </a:rPr>
              <a:t>asianpestcontrolbd@gmail.com</a:t>
            </a:r>
            <a:endParaRPr lang="en-US" sz="2400" dirty="0" smtClean="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2830" y="457200"/>
            <a:ext cx="7283970" cy="6172200"/>
            <a:chOff x="1402830" y="228600"/>
            <a:chExt cx="7283970" cy="6400800"/>
          </a:xfrm>
        </p:grpSpPr>
        <p:pic>
          <p:nvPicPr>
            <p:cNvPr id="2" name="Picture 1" descr="11.jpeg.png"/>
            <p:cNvPicPr>
              <a:picLocks noChangeAspect="1"/>
            </p:cNvPicPr>
            <p:nvPr/>
          </p:nvPicPr>
          <p:blipFill>
            <a:blip r:embed="rId2" cstate="print"/>
            <a:srcRect t="47778"/>
            <a:stretch>
              <a:fillRect/>
            </a:stretch>
          </p:blipFill>
          <p:spPr>
            <a:xfrm>
              <a:off x="1413178" y="1600200"/>
              <a:ext cx="7273622" cy="50292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11.jpeg.png"/>
            <p:cNvPicPr>
              <a:picLocks noChangeAspect="1"/>
            </p:cNvPicPr>
            <p:nvPr/>
          </p:nvPicPr>
          <p:blipFill>
            <a:blip r:embed="rId2" cstate="print"/>
            <a:srcRect t="3333" b="83333"/>
            <a:stretch>
              <a:fillRect/>
            </a:stretch>
          </p:blipFill>
          <p:spPr>
            <a:xfrm>
              <a:off x="1402830" y="228600"/>
              <a:ext cx="7283970" cy="1295400"/>
            </a:xfrm>
            <a:prstGeom prst="rect">
              <a:avLst/>
            </a:prstGeom>
            <a:ln w="88900" cap="sq" cmpd="thickThin">
              <a:solidFill>
                <a:srgbClr val="000000"/>
              </a:solidFill>
              <a:prstDash val="solid"/>
              <a:miter lim="800000"/>
            </a:ln>
            <a:effectLst>
              <a:innerShdw blurRad="76200">
                <a:srgbClr val="000000"/>
              </a:innerShdw>
            </a:effectLst>
          </p:spPr>
        </p:pic>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ckroach-001.jpg"/>
          <p:cNvPicPr>
            <a:picLocks noChangeAspect="1"/>
          </p:cNvPicPr>
          <p:nvPr/>
        </p:nvPicPr>
        <p:blipFill>
          <a:blip r:embed="rId2" cstate="print"/>
          <a:stretch>
            <a:fillRect/>
          </a:stretch>
        </p:blipFill>
        <p:spPr>
          <a:xfrm>
            <a:off x="1385455" y="1066799"/>
            <a:ext cx="7246745" cy="4023360"/>
          </a:xfrm>
          <a:prstGeom prst="rect">
            <a:avLst/>
          </a:prstGeom>
          <a:ln w="38100" cap="sq">
            <a:solidFill>
              <a:srgbClr val="000000"/>
            </a:solidFill>
            <a:prstDash val="solid"/>
            <a:miter lim="800000"/>
          </a:ln>
          <a:effectLst/>
        </p:spPr>
      </p:pic>
      <p:sp>
        <p:nvSpPr>
          <p:cNvPr id="5" name="Title 5"/>
          <p:cNvSpPr txBox="1">
            <a:spLocks/>
          </p:cNvSpPr>
          <p:nvPr/>
        </p:nvSpPr>
        <p:spPr>
          <a:xfrm>
            <a:off x="1356666" y="5164146"/>
            <a:ext cx="7315200" cy="557784"/>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Cockroach control by spraying &amp; Gel treatment of Hotel, House, Office &amp; Restaurant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t-003.jpg"/>
          <p:cNvPicPr>
            <a:picLocks noChangeAspect="1"/>
          </p:cNvPicPr>
          <p:nvPr/>
        </p:nvPicPr>
        <p:blipFill>
          <a:blip r:embed="rId2" cstate="print"/>
          <a:srcRect l="10833" t="8545" r="12500"/>
          <a:stretch>
            <a:fillRect/>
          </a:stretch>
        </p:blipFill>
        <p:spPr>
          <a:xfrm>
            <a:off x="1295400" y="914400"/>
            <a:ext cx="7239000" cy="4114800"/>
          </a:xfrm>
          <a:prstGeom prst="rect">
            <a:avLst/>
          </a:prstGeom>
          <a:ln w="38100" cap="sq">
            <a:solidFill>
              <a:srgbClr val="000000"/>
            </a:solidFill>
            <a:prstDash val="solid"/>
            <a:miter lim="800000"/>
          </a:ln>
          <a:effectLst/>
        </p:spPr>
      </p:pic>
      <p:sp>
        <p:nvSpPr>
          <p:cNvPr id="5" name="Title 5"/>
          <p:cNvSpPr txBox="1">
            <a:spLocks/>
          </p:cNvSpPr>
          <p:nvPr/>
        </p:nvSpPr>
        <p:spPr>
          <a:xfrm>
            <a:off x="1304495" y="5110583"/>
            <a:ext cx="7243760"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Rodent control by Glue board, Snap trap &amp; Bromodialin position at house, office, factory, restaurant, hotel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ake-005.jpg"/>
          <p:cNvPicPr>
            <a:picLocks noChangeAspect="1"/>
          </p:cNvPicPr>
          <p:nvPr/>
        </p:nvPicPr>
        <p:blipFill>
          <a:blip r:embed="rId2" cstate="print"/>
          <a:stretch>
            <a:fillRect/>
          </a:stretch>
        </p:blipFill>
        <p:spPr>
          <a:xfrm>
            <a:off x="1327869" y="914400"/>
            <a:ext cx="7162801" cy="4114800"/>
          </a:xfrm>
          <a:prstGeom prst="rect">
            <a:avLst/>
          </a:prstGeom>
          <a:ln w="38100" cap="sq">
            <a:solidFill>
              <a:srgbClr val="000000"/>
            </a:solidFill>
            <a:prstDash val="solid"/>
            <a:miter lim="800000"/>
          </a:ln>
          <a:effectLst/>
        </p:spPr>
      </p:pic>
      <p:sp>
        <p:nvSpPr>
          <p:cNvPr id="9" name="Title 5"/>
          <p:cNvSpPr txBox="1">
            <a:spLocks/>
          </p:cNvSpPr>
          <p:nvPr/>
        </p:nvSpPr>
        <p:spPr>
          <a:xfrm>
            <a:off x="1295400" y="5119250"/>
            <a:ext cx="7243760"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Snake repellant by Acid &amp; powder chemical treatment at out side of Hotel, House, Office Factory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zard-003.jpg"/>
          <p:cNvPicPr>
            <a:picLocks noChangeAspect="1"/>
          </p:cNvPicPr>
          <p:nvPr/>
        </p:nvPicPr>
        <p:blipFill>
          <a:blip r:embed="rId2" cstate="print"/>
          <a:srcRect t="20000" r="5833" b="8889"/>
          <a:stretch>
            <a:fillRect/>
          </a:stretch>
        </p:blipFill>
        <p:spPr>
          <a:xfrm>
            <a:off x="1295400" y="914400"/>
            <a:ext cx="7315200" cy="4114800"/>
          </a:xfrm>
          <a:prstGeom prst="rect">
            <a:avLst/>
          </a:prstGeom>
          <a:ln w="38100" cap="sq">
            <a:solidFill>
              <a:srgbClr val="000000"/>
            </a:solidFill>
            <a:prstDash val="solid"/>
            <a:miter lim="800000"/>
          </a:ln>
          <a:effectLst/>
        </p:spPr>
      </p:pic>
      <p:sp>
        <p:nvSpPr>
          <p:cNvPr id="8" name="Title 5"/>
          <p:cNvSpPr txBox="1">
            <a:spLocks/>
          </p:cNvSpPr>
          <p:nvPr/>
        </p:nvSpPr>
        <p:spPr>
          <a:xfrm>
            <a:off x="1290635" y="5119250"/>
            <a:ext cx="7354600"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Lizard control by – spraying &amp; Glue treatment at House,</a:t>
            </a:r>
            <a:r>
              <a:rPr kumimoji="0" lang="en-US" sz="1600" b="1" i="0" u="none" strike="noStrike" kern="1200" cap="none" spc="0" normalizeH="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 Hotel, Restaurant, Kitchen etc.</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ies-006.jpg"/>
          <p:cNvPicPr>
            <a:picLocks noChangeAspect="1"/>
          </p:cNvPicPr>
          <p:nvPr/>
        </p:nvPicPr>
        <p:blipFill>
          <a:blip r:embed="rId2" cstate="print"/>
          <a:srcRect r="20780" b="11367"/>
          <a:stretch>
            <a:fillRect/>
          </a:stretch>
        </p:blipFill>
        <p:spPr>
          <a:xfrm>
            <a:off x="1371600" y="914400"/>
            <a:ext cx="7315200" cy="4114800"/>
          </a:xfrm>
          <a:prstGeom prst="rect">
            <a:avLst/>
          </a:prstGeom>
          <a:ln w="38100" cap="sq">
            <a:solidFill>
              <a:srgbClr val="000000"/>
            </a:solidFill>
            <a:prstDash val="solid"/>
            <a:miter lim="800000"/>
          </a:ln>
          <a:effectLst/>
        </p:spPr>
      </p:pic>
      <p:sp>
        <p:nvSpPr>
          <p:cNvPr id="11" name="Title 5"/>
          <p:cNvSpPr txBox="1">
            <a:spLocks/>
          </p:cNvSpPr>
          <p:nvPr/>
        </p:nvSpPr>
        <p:spPr>
          <a:xfrm>
            <a:off x="1365342" y="5119250"/>
            <a:ext cx="7351035" cy="590552"/>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Flies</a:t>
            </a:r>
            <a:r>
              <a:rPr kumimoji="0" lang="en-US" sz="1600" b="1" i="0" u="none" strike="noStrike" kern="1200" cap="none" spc="0" normalizeH="0" noProof="0" dirty="0" smtClean="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 control by Bait placement &amp; Trapping.</a:t>
            </a:r>
            <a:endParaRPr kumimoji="0" lang="en-US" sz="4400" b="1"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741298" cy="103781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740</TotalTime>
  <Words>386</Words>
  <Application>Microsoft Office PowerPoint</Application>
  <PresentationFormat>On-screen Show (4:3)</PresentationFormat>
  <Paragraphs>30</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Algerian</vt:lpstr>
      <vt:lpstr>Arial</vt:lpstr>
      <vt:lpstr>Calibri</vt:lpstr>
      <vt:lpstr>Constantia</vt:lpstr>
      <vt:lpstr>Georgia</vt:lpstr>
      <vt:lpstr>Gill Sans MT</vt:lpstr>
      <vt:lpstr>Old English Text MT</vt:lpstr>
      <vt:lpstr>Times New Roman</vt:lpstr>
      <vt:lpstr>Verdana</vt:lpstr>
      <vt:lpstr>Vrinda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ADNAN TANVIR</dc:creator>
  <cp:lastModifiedBy>Mohammad Ibrahim</cp:lastModifiedBy>
  <cp:revision>102</cp:revision>
  <cp:lastPrinted>2020-02-03T13:50:59Z</cp:lastPrinted>
  <dcterms:created xsi:type="dcterms:W3CDTF">2006-08-16T00:00:00Z</dcterms:created>
  <dcterms:modified xsi:type="dcterms:W3CDTF">2020-02-03T13:57:25Z</dcterms:modified>
</cp:coreProperties>
</file>